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8"/>
  </p:notesMasterIdLst>
  <p:handoutMasterIdLst>
    <p:handoutMasterId r:id="rId9"/>
  </p:handoutMasterIdLst>
  <p:sldIdLst>
    <p:sldId id="291" r:id="rId2"/>
    <p:sldId id="292" r:id="rId3"/>
    <p:sldId id="293" r:id="rId4"/>
    <p:sldId id="296" r:id="rId5"/>
    <p:sldId id="297" r:id="rId6"/>
    <p:sldId id="29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9" autoAdjust="0"/>
    <p:restoredTop sz="94660"/>
  </p:normalViewPr>
  <p:slideViewPr>
    <p:cSldViewPr>
      <p:cViewPr>
        <p:scale>
          <a:sx n="75" d="100"/>
          <a:sy n="75" d="100"/>
        </p:scale>
        <p:origin x="-888" y="-684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EC22A56-845E-4E6C-A480-598EB45F625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6430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8A899D8-3490-4E1E-A2C0-B99735BF2E9F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642623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2D3B3-9477-4242-BAFC-35F853BC77B0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17750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1FF39-557C-467E-A78D-DEE9B8F0693B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93771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DDB273-595F-4101-81C2-0ED7FAA4EEA0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560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1537CB-65FB-4F03-A882-4C1EE883CE0C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7084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C473DA-CF2C-4CD0-9C54-BB36E51B8D86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0122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03411-01FC-4915-8C7A-E0BAD2CB8437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6646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737DE-AD11-4274-8C00-AEEFA84FCF33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54313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75A7B7-C93B-415F-8C71-3598EAB35F27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90491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F7F6DE-6A7A-4FEA-A86F-EF2602641E75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5312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C5EEF9-AD38-4F9F-8E04-071BF4DB6EDB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51176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A696EA-4B80-4326-A554-DD5BCCF602B0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11071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C5212-FB06-4F84-ABE9-93340E685088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C48627-F8A3-4F7F-B99E-C332F5D45E8A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46436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1"/>
          <p:cNvSpPr txBox="1">
            <a:spLocks noGrp="1"/>
          </p:cNvSpPr>
          <p:nvPr/>
        </p:nvSpPr>
        <p:spPr bwMode="auto">
          <a:xfrm>
            <a:off x="80772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algn="r" eaLnBrk="1" hangingPunct="1"/>
            <a:fld id="{5BAEE408-FECE-463F-95FE-B4B1DBB6C279}" type="slidenum">
              <a:rPr kumimoji="0" lang="zh-TW" altLang="en-US" sz="1400"/>
              <a:pPr algn="r" eaLnBrk="1" hangingPunct="1"/>
              <a:t>1</a:t>
            </a:fld>
            <a:endParaRPr kumimoji="0" lang="en-US" altLang="zh-TW" sz="1400"/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211138" y="1050925"/>
            <a:ext cx="2346325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TW" sz="1400" dirty="0"/>
              <a:t> </a:t>
            </a:r>
            <a:r>
              <a:rPr lang="en-US" altLang="zh-TW" sz="1400" b="1" dirty="0"/>
              <a:t>TX to antenna path:</a:t>
            </a:r>
          </a:p>
          <a:p>
            <a:pPr eaLnBrk="1" hangingPunct="1"/>
            <a:r>
              <a:rPr lang="en-US" altLang="zh-TW" sz="1400" dirty="0" err="1"/>
              <a:t>Z_TRX_termination</a:t>
            </a:r>
            <a:r>
              <a:rPr lang="en-US" altLang="zh-TW" sz="1400" dirty="0"/>
              <a:t>: 0.1ohms</a:t>
            </a:r>
          </a:p>
          <a:p>
            <a:pPr eaLnBrk="1" hangingPunct="1"/>
            <a:r>
              <a:rPr lang="en-US" altLang="zh-TW" sz="1400" dirty="0" err="1"/>
              <a:t>Z_TX_termination</a:t>
            </a:r>
            <a:r>
              <a:rPr lang="en-US" altLang="zh-TW" sz="1400" dirty="0"/>
              <a:t>: 40-j49</a:t>
            </a:r>
          </a:p>
          <a:p>
            <a:pPr eaLnBrk="1" hangingPunct="1"/>
            <a:r>
              <a:rPr lang="en-US" altLang="zh-TW" sz="1400" dirty="0" err="1"/>
              <a:t>Z_RX_termination</a:t>
            </a:r>
            <a:r>
              <a:rPr lang="en-US" altLang="zh-TW" sz="1400" dirty="0"/>
              <a:t>: 50ohm</a:t>
            </a:r>
          </a:p>
          <a:p>
            <a:pPr eaLnBrk="1" hangingPunct="1"/>
            <a:endParaRPr lang="en-US" altLang="zh-TW" sz="1400" dirty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306388"/>
            <a:ext cx="9151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TW" b="1" dirty="0" smtClean="0"/>
              <a:t>0900PC15J0013_TX.S3P</a:t>
            </a:r>
            <a:r>
              <a:rPr lang="en-US" altLang="zh-TW" b="1" dirty="0" smtClean="0">
                <a:sym typeface="Wingdings" pitchFamily="2" charset="2"/>
              </a:rPr>
              <a:t></a:t>
            </a:r>
            <a:r>
              <a:rPr lang="en-US" altLang="zh-TW" b="1" dirty="0" smtClean="0"/>
              <a:t> </a:t>
            </a:r>
            <a:r>
              <a:rPr lang="en-US" altLang="zh-TW" b="1" dirty="0"/>
              <a:t>S-PARAM </a:t>
            </a:r>
            <a:r>
              <a:rPr lang="en-US" altLang="zh-TW" b="1" dirty="0" smtClean="0"/>
              <a:t>SETTINGS</a:t>
            </a:r>
            <a:endParaRPr lang="en-US" altLang="zh-TW" b="1" dirty="0">
              <a:solidFill>
                <a:srgbClr val="FF3300"/>
              </a:solidFill>
            </a:endParaRPr>
          </a:p>
        </p:txBody>
      </p:sp>
      <p:pic>
        <p:nvPicPr>
          <p:cNvPr id="717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5" t="18900" r="8037" b="19435"/>
          <a:stretch>
            <a:fillRect/>
          </a:stretch>
        </p:blipFill>
        <p:spPr bwMode="auto">
          <a:xfrm>
            <a:off x="2843213" y="774700"/>
            <a:ext cx="630872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488" y="3179763"/>
            <a:ext cx="1560512" cy="367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6" name="Oval 3"/>
          <p:cNvSpPr>
            <a:spLocks noChangeArrowheads="1"/>
          </p:cNvSpPr>
          <p:nvPr/>
        </p:nvSpPr>
        <p:spPr bwMode="auto">
          <a:xfrm>
            <a:off x="7596188" y="4156075"/>
            <a:ext cx="288925" cy="20955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7177" name="Oval 10"/>
          <p:cNvSpPr>
            <a:spLocks noChangeArrowheads="1"/>
          </p:cNvSpPr>
          <p:nvPr/>
        </p:nvSpPr>
        <p:spPr bwMode="auto">
          <a:xfrm>
            <a:off x="7583488" y="3957638"/>
            <a:ext cx="288925" cy="207962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7178" name="Oval 11"/>
          <p:cNvSpPr>
            <a:spLocks noChangeArrowheads="1"/>
          </p:cNvSpPr>
          <p:nvPr/>
        </p:nvSpPr>
        <p:spPr bwMode="auto">
          <a:xfrm>
            <a:off x="7596188" y="4724400"/>
            <a:ext cx="288925" cy="20955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8477250" y="4090988"/>
            <a:ext cx="4968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200" b="1">
                <a:solidFill>
                  <a:srgbClr val="FF3300"/>
                </a:solidFill>
              </a:rPr>
              <a:t>(TX)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215082" y="2206624"/>
            <a:ext cx="298876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TW" altLang="en-US" sz="1400" b="1" dirty="0">
                <a:solidFill>
                  <a:srgbClr val="FF3300"/>
                </a:solidFill>
              </a:rPr>
              <a:t>** </a:t>
            </a:r>
            <a:r>
              <a:rPr lang="en-US" altLang="zh-TW" sz="1400" b="1" dirty="0">
                <a:solidFill>
                  <a:srgbClr val="FF3300"/>
                </a:solidFill>
              </a:rPr>
              <a:t>RX </a:t>
            </a:r>
            <a:r>
              <a:rPr lang="en-US" altLang="zh-TW" sz="1400" b="1" dirty="0" smtClean="0">
                <a:solidFill>
                  <a:srgbClr val="FF3300"/>
                </a:solidFill>
              </a:rPr>
              <a:t>PINS LNA_N and LNA_P</a:t>
            </a:r>
          </a:p>
          <a:p>
            <a:r>
              <a:rPr lang="en-US" altLang="zh-TW" sz="1400" b="1" dirty="0" smtClean="0">
                <a:solidFill>
                  <a:srgbClr val="FF3300"/>
                </a:solidFill>
              </a:rPr>
              <a:t>(1 and 2) are terminated to a </a:t>
            </a:r>
            <a:r>
              <a:rPr lang="en-US" altLang="zh-TW" sz="1400" b="1" dirty="0">
                <a:solidFill>
                  <a:srgbClr val="FF3300"/>
                </a:solidFill>
              </a:rPr>
              <a:t>50</a:t>
            </a:r>
            <a:r>
              <a:rPr lang="en-US" altLang="zh-TW" sz="1400" b="1" dirty="0">
                <a:solidFill>
                  <a:srgbClr val="FF3300"/>
                </a:solidFill>
                <a:latin typeface="Symbol" pitchFamily="18" charset="2"/>
              </a:rPr>
              <a:t>W</a:t>
            </a:r>
            <a:r>
              <a:rPr lang="en-US" altLang="zh-TW" sz="1400" b="1" dirty="0">
                <a:solidFill>
                  <a:srgbClr val="FF3300"/>
                </a:solidFill>
              </a:rPr>
              <a:t> load</a:t>
            </a:r>
          </a:p>
        </p:txBody>
      </p:sp>
      <p:sp>
        <p:nvSpPr>
          <p:cNvPr id="2" name="Rectangle 1"/>
          <p:cNvSpPr/>
          <p:nvPr/>
        </p:nvSpPr>
        <p:spPr>
          <a:xfrm>
            <a:off x="12700" y="3789040"/>
            <a:ext cx="9095804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! Pin3 (TRX) is connected to port3, port impedance: 0.1ohms</a:t>
            </a:r>
          </a:p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! Pin4 (PA) is connected to port2, port impedance: 40-j49</a:t>
            </a:r>
          </a:p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! Pin7 (ANT) is connected to port1. port impedance: 50ohms</a:t>
            </a:r>
          </a:p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!PINS 1/2 (LNA_N/LNA_P) are terminated with 50ohm load.</a:t>
            </a:r>
          </a:p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# Hz S RI R 50</a:t>
            </a:r>
          </a:p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500000000	3.857603e-001	-5.005451e-001	8.554758e-002	-6.038204e-001	2.921910e-001	1.287362e-001</a:t>
            </a:r>
          </a:p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	8.528301e-002	-6.037543e-001	9.544497e-002	6.251792e-001	1.112364e-001	1.973037e-001</a:t>
            </a:r>
          </a:p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	2.900294e-001	1.269139e-001	1.104001e-001	1.956052e-001	1.908100e-001	-4.348026e-001</a:t>
            </a:r>
          </a:p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510000000	3.739596e-001	-5.008651e-001	5.454147e-002	-6.076574e-001	3.056555e-001	1.124738e-001</a:t>
            </a:r>
          </a:p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	5.460491e-002	-6.071191e-001	1.301499e-001	6.150821e-001	1.213476e-001	2.089724e-001</a:t>
            </a:r>
          </a:p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	3.027194e-001	1.110192e-001	1.205363e-001	2.071156e-001	1.582572e-001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61105" y="0"/>
            <a:ext cx="27590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/>
              <a:t>0900PC15J0013_TX.S3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0492" y="836712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! Pin1 is connected to port3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! Pin2 is connected to port4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!PINS1/2 must be setup as differential ports with: 58-j49ohm differential impedance 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! Pin4 is connected to port2, port impedance: 10000ohms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! Pin7 is connected to port1, port impedance: 50ohms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# Hz S RI R 50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500000000	5.011455e-001	-4.453307e-001	1.333877e-001	-5.359681e-001	2.466908e-001	-2.602045e-001	-1.123266e-002	-9.685804e-002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	1.331197e-001	-5.357999e-001	9.594846e-002	6.792999e-001	2.438748e-001	-5.206262e-002	4.026222e-002	-5.670031e-002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	2.505813e-001	-2.595759e-001	2.461268e-001	-4.980572e-002	-6.266272e-001	3.326680e-001	2.506532e-001	1.325851e-001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	-1.220572e-002	-9.852048e-002	4.042957e-002	-5.799779e-002	2.505325e-001	1.326033e-001	-3.917956e-001	7.893782e-001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Slide Number Placeholder 1"/>
          <p:cNvSpPr txBox="1">
            <a:spLocks noGrp="1"/>
          </p:cNvSpPr>
          <p:nvPr/>
        </p:nvSpPr>
        <p:spPr bwMode="auto">
          <a:xfrm>
            <a:off x="80772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algn="r" eaLnBrk="1" hangingPunct="1"/>
            <a:fld id="{5B1ADA3A-D2E7-46BC-AD36-BB1D4D5E89B0}" type="slidenum">
              <a:rPr kumimoji="0" lang="zh-TW" altLang="en-US" sz="1400"/>
              <a:pPr algn="r" eaLnBrk="1" hangingPunct="1"/>
              <a:t>2</a:t>
            </a:fld>
            <a:endParaRPr kumimoji="0" lang="en-US" altLang="zh-TW" sz="1400"/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-20638" y="2273300"/>
            <a:ext cx="2647951" cy="108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TW" sz="1300" b="1" dirty="0"/>
              <a:t> RX to antenna path:</a:t>
            </a:r>
          </a:p>
          <a:p>
            <a:pPr eaLnBrk="1" hangingPunct="1"/>
            <a:r>
              <a:rPr lang="en-US" altLang="zh-TW" sz="1300" dirty="0"/>
              <a:t>     </a:t>
            </a:r>
            <a:r>
              <a:rPr lang="en-US" altLang="zh-TW" sz="1300" dirty="0" err="1"/>
              <a:t>Z_TRX_termination</a:t>
            </a:r>
            <a:r>
              <a:rPr lang="en-US" altLang="zh-TW" sz="1300" dirty="0"/>
              <a:t>: 10000 ohms</a:t>
            </a:r>
          </a:p>
          <a:p>
            <a:pPr eaLnBrk="1" hangingPunct="1"/>
            <a:r>
              <a:rPr lang="en-US" altLang="zh-TW" sz="1300" dirty="0"/>
              <a:t>     </a:t>
            </a:r>
            <a:r>
              <a:rPr lang="en-US" altLang="zh-TW" sz="1300" dirty="0" err="1"/>
              <a:t>Z_TX_termination</a:t>
            </a:r>
            <a:r>
              <a:rPr lang="en-US" altLang="zh-TW" sz="1300" dirty="0"/>
              <a:t>: 10000 ohms</a:t>
            </a:r>
          </a:p>
          <a:p>
            <a:pPr eaLnBrk="1" hangingPunct="1"/>
            <a:r>
              <a:rPr lang="en-US" altLang="zh-TW" sz="1300" dirty="0"/>
              <a:t>     </a:t>
            </a:r>
            <a:r>
              <a:rPr lang="en-US" altLang="zh-TW" sz="1300" dirty="0" err="1"/>
              <a:t>Z_RX_termination</a:t>
            </a:r>
            <a:r>
              <a:rPr lang="en-US" altLang="zh-TW" sz="1300" dirty="0"/>
              <a:t>: 58-j49 ohm</a:t>
            </a:r>
          </a:p>
          <a:p>
            <a:pPr eaLnBrk="1" hangingPunct="1"/>
            <a:endParaRPr lang="en-US" altLang="zh-TW" sz="1300" dirty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-22225" y="4508500"/>
            <a:ext cx="2647950" cy="108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TW" sz="1300" b="1"/>
              <a:t> RX to antenna path:</a:t>
            </a:r>
          </a:p>
          <a:p>
            <a:pPr eaLnBrk="1" hangingPunct="1"/>
            <a:r>
              <a:rPr lang="en-US" altLang="zh-TW" sz="1300"/>
              <a:t>     Z_TRX_termination: 10000 ohms</a:t>
            </a:r>
          </a:p>
          <a:p>
            <a:pPr eaLnBrk="1" hangingPunct="1"/>
            <a:r>
              <a:rPr lang="en-US" altLang="zh-TW" sz="1300"/>
              <a:t>     Z_TX_termination: 0.1 ohms</a:t>
            </a:r>
          </a:p>
          <a:p>
            <a:pPr eaLnBrk="1" hangingPunct="1"/>
            <a:r>
              <a:rPr lang="en-US" altLang="zh-TW" sz="1300"/>
              <a:t>     Z_RX_termination: 113-j63 ohm</a:t>
            </a:r>
          </a:p>
          <a:p>
            <a:pPr eaLnBrk="1" hangingPunct="1"/>
            <a:endParaRPr lang="en-US" altLang="zh-TW" sz="1300"/>
          </a:p>
        </p:txBody>
      </p:sp>
      <p:pic>
        <p:nvPicPr>
          <p:cNvPr id="8197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3" t="15385" r="8162" b="16005"/>
          <a:stretch>
            <a:fillRect/>
          </a:stretch>
        </p:blipFill>
        <p:spPr bwMode="auto">
          <a:xfrm>
            <a:off x="-22225" y="3213100"/>
            <a:ext cx="3184525" cy="136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0" t="16513" r="8069" b="15959"/>
          <a:stretch>
            <a:fillRect/>
          </a:stretch>
        </p:blipFill>
        <p:spPr bwMode="auto">
          <a:xfrm>
            <a:off x="3192463" y="3324225"/>
            <a:ext cx="3465512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9" t="24986" r="8301" b="24304"/>
          <a:stretch>
            <a:fillRect/>
          </a:stretch>
        </p:blipFill>
        <p:spPr bwMode="auto">
          <a:xfrm>
            <a:off x="36513" y="5462588"/>
            <a:ext cx="6564312" cy="135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0" name="Slide Number Placeholder 1"/>
          <p:cNvSpPr txBox="1">
            <a:spLocks/>
          </p:cNvSpPr>
          <p:nvPr/>
        </p:nvSpPr>
        <p:spPr bwMode="auto">
          <a:xfrm>
            <a:off x="8077200" y="6477000"/>
            <a:ext cx="990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algn="r" eaLnBrk="1" hangingPunct="1"/>
            <a:fld id="{03C2077C-5219-4B12-977D-03701111693D}" type="slidenum">
              <a:rPr kumimoji="0" lang="zh-TW" altLang="en-US" sz="1400"/>
              <a:pPr algn="r" eaLnBrk="1" hangingPunct="1"/>
              <a:t>2</a:t>
            </a:fld>
            <a:endParaRPr kumimoji="0" lang="en-US" altLang="zh-TW" sz="1400"/>
          </a:p>
        </p:txBody>
      </p:sp>
      <p:pic>
        <p:nvPicPr>
          <p:cNvPr id="8201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488" y="3179763"/>
            <a:ext cx="1560512" cy="367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2" name="Oval 12"/>
          <p:cNvSpPr>
            <a:spLocks noChangeArrowheads="1"/>
          </p:cNvSpPr>
          <p:nvPr/>
        </p:nvSpPr>
        <p:spPr bwMode="auto">
          <a:xfrm>
            <a:off x="7596188" y="4156075"/>
            <a:ext cx="288925" cy="20955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8203" name="Oval 14"/>
          <p:cNvSpPr>
            <a:spLocks noChangeArrowheads="1"/>
          </p:cNvSpPr>
          <p:nvPr/>
        </p:nvSpPr>
        <p:spPr bwMode="auto">
          <a:xfrm>
            <a:off x="7596188" y="4724400"/>
            <a:ext cx="288925" cy="20955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8205" name="Oval 16"/>
          <p:cNvSpPr>
            <a:spLocks noChangeArrowheads="1"/>
          </p:cNvSpPr>
          <p:nvPr/>
        </p:nvSpPr>
        <p:spPr bwMode="auto">
          <a:xfrm>
            <a:off x="7583488" y="3576638"/>
            <a:ext cx="288925" cy="401637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8206" name="Text Box 4"/>
          <p:cNvSpPr txBox="1">
            <a:spLocks noChangeArrowheads="1"/>
          </p:cNvSpPr>
          <p:nvPr/>
        </p:nvSpPr>
        <p:spPr bwMode="auto">
          <a:xfrm>
            <a:off x="0" y="188913"/>
            <a:ext cx="6372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TW" b="1" dirty="0" smtClean="0"/>
              <a:t>0900PC15J0013_RX.S4P</a:t>
            </a:r>
            <a:r>
              <a:rPr lang="en-US" altLang="zh-TW" b="1" dirty="0">
                <a:sym typeface="Wingdings" pitchFamily="2" charset="2"/>
              </a:rPr>
              <a:t></a:t>
            </a:r>
            <a:r>
              <a:rPr lang="en-US" altLang="zh-TW" b="1" dirty="0"/>
              <a:t> S-PARAM </a:t>
            </a:r>
            <a:r>
              <a:rPr lang="en-US" altLang="zh-TW" b="1" dirty="0" smtClean="0"/>
              <a:t>SETTINGS</a:t>
            </a:r>
            <a:endParaRPr lang="en-US" altLang="zh-TW" b="1" dirty="0"/>
          </a:p>
        </p:txBody>
      </p:sp>
      <p:cxnSp>
        <p:nvCxnSpPr>
          <p:cNvPr id="8207" name="Straight Arrow Connector 18"/>
          <p:cNvCxnSpPr>
            <a:cxnSpLocks noChangeShapeType="1"/>
          </p:cNvCxnSpPr>
          <p:nvPr/>
        </p:nvCxnSpPr>
        <p:spPr bwMode="auto">
          <a:xfrm>
            <a:off x="2484438" y="2852738"/>
            <a:ext cx="5099050" cy="13954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14" name="Line 22"/>
          <p:cNvSpPr>
            <a:spLocks noChangeShapeType="1"/>
          </p:cNvSpPr>
          <p:nvPr/>
        </p:nvSpPr>
        <p:spPr bwMode="auto">
          <a:xfrm>
            <a:off x="2474913" y="3068638"/>
            <a:ext cx="4618037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H="1">
            <a:off x="7064375" y="3051175"/>
            <a:ext cx="0" cy="7413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V="1">
            <a:off x="7078663" y="3786188"/>
            <a:ext cx="508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 flipH="1">
            <a:off x="7380288" y="4824413"/>
            <a:ext cx="215900" cy="1889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5867400" y="4954588"/>
            <a:ext cx="16859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200" b="1">
                <a:solidFill>
                  <a:srgbClr val="FF3300"/>
                </a:solidFill>
              </a:rPr>
              <a:t>Port impedance = 50 </a:t>
            </a:r>
            <a:r>
              <a:rPr lang="en-US" altLang="zh-TW" sz="1200" b="1">
                <a:solidFill>
                  <a:srgbClr val="FF3300"/>
                </a:solidFill>
                <a:latin typeface="Symbol" pitchFamily="18" charset="2"/>
              </a:rPr>
              <a:t>W</a:t>
            </a: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8675688" y="3617913"/>
            <a:ext cx="504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200" b="1">
                <a:solidFill>
                  <a:srgbClr val="FF3300"/>
                </a:solidFill>
              </a:rPr>
              <a:t>(RX)</a:t>
            </a: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8477250" y="4090988"/>
            <a:ext cx="4968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200" b="1">
                <a:solidFill>
                  <a:srgbClr val="FF3300"/>
                </a:solidFill>
              </a:rPr>
              <a:t>(TX)</a:t>
            </a:r>
          </a:p>
        </p:txBody>
      </p:sp>
      <p:sp>
        <p:nvSpPr>
          <p:cNvPr id="8221" name="AutoShape 29"/>
          <p:cNvSpPr>
            <a:spLocks/>
          </p:cNvSpPr>
          <p:nvPr/>
        </p:nvSpPr>
        <p:spPr bwMode="auto">
          <a:xfrm>
            <a:off x="8667750" y="3660775"/>
            <a:ext cx="69850" cy="242888"/>
          </a:xfrm>
          <a:prstGeom prst="rightBrace">
            <a:avLst>
              <a:gd name="adj1" fmla="val 28977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2" name="AutoShape 30"/>
          <p:cNvSpPr>
            <a:spLocks/>
          </p:cNvSpPr>
          <p:nvPr/>
        </p:nvSpPr>
        <p:spPr bwMode="auto">
          <a:xfrm>
            <a:off x="1704380" y="942752"/>
            <a:ext cx="73025" cy="215900"/>
          </a:xfrm>
          <a:prstGeom prst="rightBrace">
            <a:avLst>
              <a:gd name="adj1" fmla="val 24638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1774775" y="908720"/>
            <a:ext cx="244695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200" b="1" dirty="0">
                <a:solidFill>
                  <a:srgbClr val="FF3300"/>
                </a:solidFill>
              </a:rPr>
              <a:t>RX (differential </a:t>
            </a:r>
            <a:r>
              <a:rPr lang="en-US" altLang="zh-TW" sz="1200" b="1" dirty="0" smtClean="0">
                <a:solidFill>
                  <a:srgbClr val="FF3300"/>
                </a:solidFill>
              </a:rPr>
              <a:t>ports, 58-49ohms)</a:t>
            </a:r>
            <a:endParaRPr lang="en-US" altLang="zh-TW" sz="1200" b="1" dirty="0">
              <a:solidFill>
                <a:srgbClr val="FF33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59992" y="0"/>
            <a:ext cx="27735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/>
              <a:t>0900PC15J0013_RX.S4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8" t="26433" r="18021" b="29688"/>
          <a:stretch>
            <a:fillRect/>
          </a:stretch>
        </p:blipFill>
        <p:spPr bwMode="auto">
          <a:xfrm>
            <a:off x="250825" y="823913"/>
            <a:ext cx="7345363" cy="401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75" t="35808" r="12396" b="24870"/>
          <a:stretch>
            <a:fillRect/>
          </a:stretch>
        </p:blipFill>
        <p:spPr bwMode="auto">
          <a:xfrm>
            <a:off x="4711700" y="4340225"/>
            <a:ext cx="4065588" cy="240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690938" y="3670300"/>
            <a:ext cx="1262062" cy="1651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95288" y="211138"/>
            <a:ext cx="4171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en-US" altLang="zh-TW" sz="2400"/>
              <a:t>  RX circuit schematic setting  </a:t>
            </a:r>
          </a:p>
        </p:txBody>
      </p:sp>
      <p:grpSp>
        <p:nvGrpSpPr>
          <p:cNvPr id="9233" name="Group 17"/>
          <p:cNvGrpSpPr>
            <a:grpSpLocks/>
          </p:cNvGrpSpPr>
          <p:nvPr/>
        </p:nvGrpSpPr>
        <p:grpSpPr bwMode="auto">
          <a:xfrm>
            <a:off x="5045075" y="1816100"/>
            <a:ext cx="495300" cy="533400"/>
            <a:chOff x="3178" y="1144"/>
            <a:chExt cx="312" cy="336"/>
          </a:xfrm>
        </p:grpSpPr>
        <p:sp>
          <p:nvSpPr>
            <p:cNvPr id="9229" name="Text Box 13"/>
            <p:cNvSpPr txBox="1">
              <a:spLocks noChangeArrowheads="1"/>
            </p:cNvSpPr>
            <p:nvPr/>
          </p:nvSpPr>
          <p:spPr bwMode="auto">
            <a:xfrm>
              <a:off x="3178" y="1235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9230" name="Text Box 14"/>
            <p:cNvSpPr txBox="1">
              <a:spLocks noChangeArrowheads="1"/>
            </p:cNvSpPr>
            <p:nvPr/>
          </p:nvSpPr>
          <p:spPr bwMode="auto">
            <a:xfrm>
              <a:off x="3334" y="1235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9231" name="Text Box 15"/>
            <p:cNvSpPr txBox="1">
              <a:spLocks noChangeArrowheads="1"/>
            </p:cNvSpPr>
            <p:nvPr/>
          </p:nvSpPr>
          <p:spPr bwMode="auto">
            <a:xfrm>
              <a:off x="3268" y="1326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3</a:t>
              </a:r>
            </a:p>
          </p:txBody>
        </p:sp>
        <p:sp>
          <p:nvSpPr>
            <p:cNvPr id="9232" name="Text Box 16"/>
            <p:cNvSpPr txBox="1">
              <a:spLocks noChangeArrowheads="1"/>
            </p:cNvSpPr>
            <p:nvPr/>
          </p:nvSpPr>
          <p:spPr bwMode="auto">
            <a:xfrm>
              <a:off x="3243" y="1144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4</a:t>
              </a:r>
            </a:p>
          </p:txBody>
        </p:sp>
      </p:grpSp>
      <p:sp>
        <p:nvSpPr>
          <p:cNvPr id="9235" name="Text Box 2"/>
          <p:cNvSpPr txBox="1">
            <a:spLocks noChangeArrowheads="1"/>
          </p:cNvSpPr>
          <p:nvPr/>
        </p:nvSpPr>
        <p:spPr bwMode="auto">
          <a:xfrm>
            <a:off x="5795963" y="549275"/>
            <a:ext cx="2795587" cy="110331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TW" sz="1300" b="1"/>
              <a:t>  RX to antenna path:</a:t>
            </a:r>
          </a:p>
          <a:p>
            <a:pPr eaLnBrk="1" hangingPunct="1"/>
            <a:r>
              <a:rPr lang="en-US" altLang="zh-TW" sz="1300" b="1"/>
              <a:t>     Z_TRX_termination: 10000 ohms</a:t>
            </a:r>
          </a:p>
          <a:p>
            <a:pPr eaLnBrk="1" hangingPunct="1"/>
            <a:r>
              <a:rPr lang="en-US" altLang="zh-TW" sz="1300" b="1"/>
              <a:t>     Z_TX_termination: 10000 ohms</a:t>
            </a:r>
          </a:p>
          <a:p>
            <a:pPr eaLnBrk="1" hangingPunct="1"/>
            <a:r>
              <a:rPr lang="en-US" altLang="zh-TW" sz="1300" b="1"/>
              <a:t>     Z_RX_termination: 58-j49 ohm</a:t>
            </a:r>
          </a:p>
          <a:p>
            <a:pPr eaLnBrk="1" hangingPunct="1"/>
            <a:endParaRPr lang="en-US" altLang="zh-TW" sz="1300" b="1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565150" y="1768475"/>
            <a:ext cx="1189038" cy="1889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611188" y="4005263"/>
            <a:ext cx="1189037" cy="20161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240" name="Picture 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141663"/>
            <a:ext cx="2087563" cy="116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3" t="35547" r="31874" b="25911"/>
          <a:stretch>
            <a:fillRect/>
          </a:stretch>
        </p:blipFill>
        <p:spPr bwMode="auto">
          <a:xfrm>
            <a:off x="684213" y="836613"/>
            <a:ext cx="4392612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95288" y="211138"/>
            <a:ext cx="401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en-US" altLang="zh-TW" sz="2400"/>
              <a:t>  RX circuit schematic setting</a:t>
            </a:r>
          </a:p>
        </p:txBody>
      </p:sp>
      <p:pic>
        <p:nvPicPr>
          <p:cNvPr id="15370" name="Picture 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7" t="24477" r="8023" b="23932"/>
          <a:stretch>
            <a:fillRect/>
          </a:stretch>
        </p:blipFill>
        <p:spPr bwMode="auto">
          <a:xfrm>
            <a:off x="539750" y="4868863"/>
            <a:ext cx="814705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376" name="Group 16"/>
          <p:cNvGrpSpPr>
            <a:grpSpLocks/>
          </p:cNvGrpSpPr>
          <p:nvPr/>
        </p:nvGrpSpPr>
        <p:grpSpPr bwMode="auto">
          <a:xfrm>
            <a:off x="2020888" y="2032000"/>
            <a:ext cx="534987" cy="533400"/>
            <a:chOff x="1273" y="1280"/>
            <a:chExt cx="337" cy="336"/>
          </a:xfrm>
        </p:grpSpPr>
        <p:sp>
          <p:nvSpPr>
            <p:cNvPr id="15366" name="Text Box 6"/>
            <p:cNvSpPr txBox="1">
              <a:spLocks noChangeArrowheads="1"/>
            </p:cNvSpPr>
            <p:nvPr/>
          </p:nvSpPr>
          <p:spPr bwMode="auto">
            <a:xfrm>
              <a:off x="1273" y="1371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5367" name="Text Box 7"/>
            <p:cNvSpPr txBox="1">
              <a:spLocks noChangeArrowheads="1"/>
            </p:cNvSpPr>
            <p:nvPr/>
          </p:nvSpPr>
          <p:spPr bwMode="auto">
            <a:xfrm>
              <a:off x="1454" y="1371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5368" name="Text Box 8"/>
            <p:cNvSpPr txBox="1">
              <a:spLocks noChangeArrowheads="1"/>
            </p:cNvSpPr>
            <p:nvPr/>
          </p:nvSpPr>
          <p:spPr bwMode="auto">
            <a:xfrm>
              <a:off x="1363" y="1462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3</a:t>
              </a:r>
            </a:p>
          </p:txBody>
        </p:sp>
        <p:sp>
          <p:nvSpPr>
            <p:cNvPr id="15369" name="Text Box 9"/>
            <p:cNvSpPr txBox="1">
              <a:spLocks noChangeArrowheads="1"/>
            </p:cNvSpPr>
            <p:nvPr/>
          </p:nvSpPr>
          <p:spPr bwMode="auto">
            <a:xfrm>
              <a:off x="1357" y="1280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4</a:t>
              </a:r>
            </a:p>
          </p:txBody>
        </p:sp>
      </p:grp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1403350" y="1387475"/>
            <a:ext cx="1328738" cy="2143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2432050" y="3863975"/>
            <a:ext cx="1328738" cy="2143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Text Box 2"/>
          <p:cNvSpPr txBox="1">
            <a:spLocks noChangeArrowheads="1"/>
          </p:cNvSpPr>
          <p:nvPr/>
        </p:nvSpPr>
        <p:spPr bwMode="auto">
          <a:xfrm>
            <a:off x="5795963" y="549275"/>
            <a:ext cx="2795587" cy="110331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TW" sz="1300" b="1"/>
              <a:t> RX to antenna path:</a:t>
            </a:r>
          </a:p>
          <a:p>
            <a:pPr eaLnBrk="1" hangingPunct="1"/>
            <a:r>
              <a:rPr lang="en-US" altLang="zh-TW" sz="1300" b="1"/>
              <a:t>     Z_TRX_termination: 10000 ohms</a:t>
            </a:r>
          </a:p>
          <a:p>
            <a:pPr eaLnBrk="1" hangingPunct="1"/>
            <a:r>
              <a:rPr lang="en-US" altLang="zh-TW" sz="1300" b="1"/>
              <a:t>     Z_TX_termination: 10000 ohms</a:t>
            </a:r>
          </a:p>
          <a:p>
            <a:pPr eaLnBrk="1" hangingPunct="1"/>
            <a:r>
              <a:rPr lang="en-US" altLang="zh-TW" sz="1300" b="1"/>
              <a:t>     Z_RX_termination: 58-j49 ohm</a:t>
            </a:r>
          </a:p>
          <a:p>
            <a:pPr eaLnBrk="1" hangingPunct="1"/>
            <a:endParaRPr lang="en-US" altLang="zh-TW" sz="1300" b="1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3027363" y="1163638"/>
            <a:ext cx="1328737" cy="16351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3419475" y="765175"/>
            <a:ext cx="21066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FF3300"/>
                </a:solidFill>
              </a:rPr>
              <a:t>complex conjugate</a:t>
            </a:r>
          </a:p>
        </p:txBody>
      </p:sp>
      <p:pic>
        <p:nvPicPr>
          <p:cNvPr id="15383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429000"/>
            <a:ext cx="2087563" cy="116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7" t="28903" r="16681" b="27095"/>
          <a:stretch>
            <a:fillRect/>
          </a:stretch>
        </p:blipFill>
        <p:spPr bwMode="auto">
          <a:xfrm>
            <a:off x="222250" y="836613"/>
            <a:ext cx="7399338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690938" y="3670300"/>
            <a:ext cx="1262062" cy="1651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95288" y="211138"/>
            <a:ext cx="409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en-US" altLang="zh-TW" sz="2400"/>
              <a:t>  RX circuit schematic setting </a:t>
            </a:r>
          </a:p>
        </p:txBody>
      </p:sp>
      <p:grpSp>
        <p:nvGrpSpPr>
          <p:cNvPr id="16390" name="Group 6"/>
          <p:cNvGrpSpPr>
            <a:grpSpLocks/>
          </p:cNvGrpSpPr>
          <p:nvPr/>
        </p:nvGrpSpPr>
        <p:grpSpPr bwMode="auto">
          <a:xfrm>
            <a:off x="5045075" y="1816100"/>
            <a:ext cx="495300" cy="533400"/>
            <a:chOff x="3178" y="1144"/>
            <a:chExt cx="312" cy="336"/>
          </a:xfrm>
        </p:grpSpPr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>
              <a:off x="3178" y="1235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6392" name="Text Box 8"/>
            <p:cNvSpPr txBox="1">
              <a:spLocks noChangeArrowheads="1"/>
            </p:cNvSpPr>
            <p:nvPr/>
          </p:nvSpPr>
          <p:spPr bwMode="auto">
            <a:xfrm>
              <a:off x="3334" y="1235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6393" name="Text Box 9"/>
            <p:cNvSpPr txBox="1">
              <a:spLocks noChangeArrowheads="1"/>
            </p:cNvSpPr>
            <p:nvPr/>
          </p:nvSpPr>
          <p:spPr bwMode="auto">
            <a:xfrm>
              <a:off x="3268" y="1326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3</a:t>
              </a:r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3243" y="1144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4</a:t>
              </a:r>
            </a:p>
          </p:txBody>
        </p:sp>
      </p:grp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565150" y="1768475"/>
            <a:ext cx="1189038" cy="1889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11188" y="4005263"/>
            <a:ext cx="1189037" cy="20161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8" name="Text Box 3"/>
          <p:cNvSpPr txBox="1">
            <a:spLocks noChangeArrowheads="1"/>
          </p:cNvSpPr>
          <p:nvPr/>
        </p:nvSpPr>
        <p:spPr bwMode="auto">
          <a:xfrm>
            <a:off x="5795963" y="549275"/>
            <a:ext cx="2795587" cy="110331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TW" sz="1300" b="1"/>
              <a:t> RX to antenna path:</a:t>
            </a:r>
          </a:p>
          <a:p>
            <a:pPr eaLnBrk="1" hangingPunct="1"/>
            <a:r>
              <a:rPr lang="en-US" altLang="zh-TW" sz="1300" b="1"/>
              <a:t>     Z_TRX_termination: 10000 ohms</a:t>
            </a:r>
          </a:p>
          <a:p>
            <a:pPr eaLnBrk="1" hangingPunct="1"/>
            <a:r>
              <a:rPr lang="en-US" altLang="zh-TW" sz="1300" b="1"/>
              <a:t>     Z_TX_termination: 0.1 ohms</a:t>
            </a:r>
          </a:p>
          <a:p>
            <a:pPr eaLnBrk="1" hangingPunct="1"/>
            <a:r>
              <a:rPr lang="en-US" altLang="zh-TW" sz="1300" b="1"/>
              <a:t>     Z_RX_termination: 113-j63 ohm</a:t>
            </a:r>
          </a:p>
          <a:p>
            <a:pPr eaLnBrk="1" hangingPunct="1"/>
            <a:endParaRPr lang="en-US" altLang="zh-TW" sz="1300" b="1"/>
          </a:p>
        </p:txBody>
      </p:sp>
      <p:pic>
        <p:nvPicPr>
          <p:cNvPr id="16400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26" t="29420" r="8119" b="31894"/>
          <a:stretch>
            <a:fillRect/>
          </a:stretch>
        </p:blipFill>
        <p:spPr bwMode="auto">
          <a:xfrm>
            <a:off x="4716463" y="4365625"/>
            <a:ext cx="4135437" cy="237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403" name="Picture 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141663"/>
            <a:ext cx="2087563" cy="116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7" t="19269" r="19485" b="32817"/>
          <a:stretch>
            <a:fillRect/>
          </a:stretch>
        </p:blipFill>
        <p:spPr bwMode="auto">
          <a:xfrm>
            <a:off x="639763" y="835025"/>
            <a:ext cx="4462462" cy="360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95288" y="211138"/>
            <a:ext cx="401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en-US" altLang="zh-TW" sz="2400"/>
              <a:t>  RX circuit schematic setting</a:t>
            </a:r>
          </a:p>
        </p:txBody>
      </p:sp>
      <p:grpSp>
        <p:nvGrpSpPr>
          <p:cNvPr id="17413" name="Group 5"/>
          <p:cNvGrpSpPr>
            <a:grpSpLocks/>
          </p:cNvGrpSpPr>
          <p:nvPr/>
        </p:nvGrpSpPr>
        <p:grpSpPr bwMode="auto">
          <a:xfrm>
            <a:off x="2020888" y="2032000"/>
            <a:ext cx="534987" cy="533400"/>
            <a:chOff x="1273" y="1280"/>
            <a:chExt cx="337" cy="336"/>
          </a:xfrm>
        </p:grpSpPr>
        <p:sp>
          <p:nvSpPr>
            <p:cNvPr id="17414" name="Text Box 6"/>
            <p:cNvSpPr txBox="1">
              <a:spLocks noChangeArrowheads="1"/>
            </p:cNvSpPr>
            <p:nvPr/>
          </p:nvSpPr>
          <p:spPr bwMode="auto">
            <a:xfrm>
              <a:off x="1273" y="1371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1454" y="1371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1363" y="1462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3</a:t>
              </a:r>
            </a:p>
          </p:txBody>
        </p:sp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1357" y="1280"/>
              <a:ext cx="1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000" b="1">
                  <a:solidFill>
                    <a:srgbClr val="FF3300"/>
                  </a:solidFill>
                </a:rPr>
                <a:t>4</a:t>
              </a:r>
            </a:p>
          </p:txBody>
        </p:sp>
      </p:grp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403350" y="1387475"/>
            <a:ext cx="1328738" cy="2143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2432050" y="3863975"/>
            <a:ext cx="1328738" cy="2143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3027363" y="1163638"/>
            <a:ext cx="1328737" cy="163512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Text Box 3"/>
          <p:cNvSpPr txBox="1">
            <a:spLocks noChangeArrowheads="1"/>
          </p:cNvSpPr>
          <p:nvPr/>
        </p:nvSpPr>
        <p:spPr bwMode="auto">
          <a:xfrm>
            <a:off x="5795963" y="549275"/>
            <a:ext cx="2795587" cy="110331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TW" sz="1300" b="1"/>
              <a:t> RX to antenna path:</a:t>
            </a:r>
          </a:p>
          <a:p>
            <a:pPr eaLnBrk="1" hangingPunct="1"/>
            <a:r>
              <a:rPr lang="en-US" altLang="zh-TW" sz="1300" b="1"/>
              <a:t>     Z_TRX_termination: 10000 ohms</a:t>
            </a:r>
          </a:p>
          <a:p>
            <a:pPr eaLnBrk="1" hangingPunct="1"/>
            <a:r>
              <a:rPr lang="en-US" altLang="zh-TW" sz="1300" b="1"/>
              <a:t>     Z_TX_termination: 0.1 ohms</a:t>
            </a:r>
          </a:p>
          <a:p>
            <a:pPr eaLnBrk="1" hangingPunct="1"/>
            <a:r>
              <a:rPr lang="en-US" altLang="zh-TW" sz="1300" b="1"/>
              <a:t>     Z_RX_termination: 113-j63 ohm</a:t>
            </a:r>
          </a:p>
          <a:p>
            <a:pPr eaLnBrk="1" hangingPunct="1"/>
            <a:endParaRPr lang="en-US" altLang="zh-TW" sz="1300" b="1"/>
          </a:p>
        </p:txBody>
      </p:sp>
      <p:pic>
        <p:nvPicPr>
          <p:cNvPr id="17423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8" t="23074" r="8023" b="24577"/>
          <a:stretch>
            <a:fillRect/>
          </a:stretch>
        </p:blipFill>
        <p:spPr bwMode="auto">
          <a:xfrm>
            <a:off x="539750" y="4797425"/>
            <a:ext cx="818673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3419475" y="800100"/>
            <a:ext cx="21066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rgbClr val="FF3300"/>
                </a:solidFill>
              </a:rPr>
              <a:t>complex conjugate</a:t>
            </a:r>
          </a:p>
        </p:txBody>
      </p:sp>
      <p:pic>
        <p:nvPicPr>
          <p:cNvPr id="17428" name="Picture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413125"/>
            <a:ext cx="2087563" cy="116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5678</TotalTime>
  <Words>347</Words>
  <Application>Microsoft Office PowerPoint</Application>
  <PresentationFormat>On-screen Show (4:3)</PresentationFormat>
  <Paragraphs>85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Carmona</dc:creator>
  <cp:lastModifiedBy>Manuel Carmona</cp:lastModifiedBy>
  <cp:revision>93</cp:revision>
  <dcterms:created xsi:type="dcterms:W3CDTF">1601-01-01T00:00:00Z</dcterms:created>
  <dcterms:modified xsi:type="dcterms:W3CDTF">2012-08-31T17:24:33Z</dcterms:modified>
</cp:coreProperties>
</file>